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30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3T17:48:52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1 1 32767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4701464"/>
            <a:ext cx="8952782" cy="120403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952500"/>
            <a:ext cx="8952781" cy="3748824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0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5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8334" y="952499"/>
            <a:ext cx="2051165" cy="4953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952499"/>
            <a:ext cx="8235834" cy="49530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0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618211"/>
            <a:ext cx="8412190" cy="3944389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908858"/>
            <a:ext cx="8412192" cy="676102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9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1" y="2260121"/>
            <a:ext cx="4350026" cy="36568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6574" y="2260120"/>
            <a:ext cx="4350025" cy="36568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5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66788"/>
            <a:ext cx="10059988" cy="105178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018581"/>
            <a:ext cx="4350027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400" y="2774756"/>
            <a:ext cx="4350027" cy="31507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46572" y="2018581"/>
            <a:ext cx="4350028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46572" y="2774756"/>
            <a:ext cx="4350028" cy="31507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657975" y="2625552"/>
            <a:ext cx="4238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403684" y="2625552"/>
            <a:ext cx="42417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128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5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6484"/>
            <a:ext cx="3932237" cy="2122516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12026"/>
            <a:ext cx="5143500" cy="45656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2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7185"/>
            <a:ext cx="3932237" cy="2121813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57702" y="1307186"/>
            <a:ext cx="5038898" cy="45983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7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3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842963"/>
            <a:ext cx="9601200" cy="1309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262188"/>
            <a:ext cx="9601200" cy="3643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5DBDDF98-C922-483F-97E9-3E76B0201B42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2810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5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8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949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customXml" Target="../ink/ink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</a:schemeClr>
            </a:gs>
            <a:gs pos="47000">
              <a:schemeClr val="accent4">
                <a:alpha val="0"/>
                <a:lumMod val="96000"/>
                <a:lumOff val="4000"/>
              </a:schemeClr>
            </a:gs>
            <a:gs pos="99000">
              <a:schemeClr val="accent4">
                <a:lumMod val="40000"/>
                <a:lumOff val="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DA1346D8-E437-51C1-4249-ADD89D131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919" y="2547814"/>
            <a:ext cx="2772162" cy="1762371"/>
          </a:xfrm>
          <a:prstGeom prst="rect">
            <a:avLst/>
          </a:prstGeom>
        </p:spPr>
      </p:pic>
      <p:pic>
        <p:nvPicPr>
          <p:cNvPr id="14" name="Picture 13" descr="A blue shield with two lions and arrows&#10;&#10;Description automatically generated">
            <a:extLst>
              <a:ext uri="{FF2B5EF4-FFF2-40B4-BE49-F238E27FC236}">
                <a16:creationId xmlns:a16="http://schemas.microsoft.com/office/drawing/2014/main" id="{44262E8D-C6B7-823F-ED42-757A244B19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51" y="3428999"/>
            <a:ext cx="2771775" cy="2886075"/>
          </a:xfrm>
          <a:prstGeom prst="rect">
            <a:avLst/>
          </a:prstGeom>
        </p:spPr>
      </p:pic>
      <p:pic>
        <p:nvPicPr>
          <p:cNvPr id="16" name="Picture 15" descr="A yellow and black logo&#10;&#10;Description automatically generated">
            <a:extLst>
              <a:ext uri="{FF2B5EF4-FFF2-40B4-BE49-F238E27FC236}">
                <a16:creationId xmlns:a16="http://schemas.microsoft.com/office/drawing/2014/main" id="{99201064-8149-C3AB-1911-51353EEAFE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251" y="3727698"/>
            <a:ext cx="3438906" cy="199707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40EF28F-DE54-279B-304F-566486E8AB8A}"/>
              </a:ext>
            </a:extLst>
          </p:cNvPr>
          <p:cNvSpPr txBox="1"/>
          <p:nvPr/>
        </p:nvSpPr>
        <p:spPr>
          <a:xfrm>
            <a:off x="3860800" y="594163"/>
            <a:ext cx="5340951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4800" b="1" dirty="0">
                <a:ln w="76200"/>
                <a:solidFill>
                  <a:schemeClr val="accent3"/>
                </a:solidFill>
                <a:latin typeface="Bauhaus 93" panose="04030905020B02020C02" pitchFamily="82" charset="0"/>
                <a:ea typeface="ADLaM Display" panose="02010000000000000000" pitchFamily="2" charset="0"/>
                <a:cs typeface="ADLaM Display" panose="02010000000000000000" pitchFamily="2" charset="0"/>
              </a:rPr>
              <a:t>USE </a:t>
            </a:r>
            <a:r>
              <a:rPr lang="en-US" sz="4800" b="1">
                <a:ln w="76200"/>
                <a:solidFill>
                  <a:schemeClr val="accent3"/>
                </a:solidFill>
                <a:latin typeface="Bauhaus 93" panose="04030905020B02020C02" pitchFamily="82" charset="0"/>
                <a:ea typeface="ADLaM Display" panose="02010000000000000000" pitchFamily="2" charset="0"/>
                <a:cs typeface="ADLaM Display" panose="02010000000000000000" pitchFamily="2" charset="0"/>
              </a:rPr>
              <a:t>to EDUCATE</a:t>
            </a:r>
            <a:endParaRPr lang="en-US" sz="4800" b="1" dirty="0">
              <a:ln w="76200"/>
              <a:solidFill>
                <a:schemeClr val="accent3"/>
              </a:solidFill>
              <a:latin typeface="Bauhaus 93" panose="04030905020B02020C02" pitchFamily="8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3895F6A6-D230-43B0-16D7-E658BD0A0809}"/>
                  </a:ext>
                </a:extLst>
              </p14:cNvPr>
              <p14:cNvContentPartPr/>
              <p14:nvPr/>
            </p14:nvContentPartPr>
            <p14:xfrm>
              <a:off x="-744260" y="4761680"/>
              <a:ext cx="36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3895F6A6-D230-43B0-16D7-E658BD0A080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752900" y="475304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066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5000">
              <a:schemeClr val="accent3">
                <a:lumMod val="60000"/>
                <a:lumOff val="40000"/>
              </a:schemeClr>
            </a:gs>
            <a:gs pos="21000">
              <a:schemeClr val="bg1"/>
            </a:gs>
            <a:gs pos="33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8B47D-C28B-23EA-B700-8CBD9A54CB10}"/>
              </a:ext>
            </a:extLst>
          </p:cNvPr>
          <p:cNvSpPr txBox="1"/>
          <p:nvPr/>
        </p:nvSpPr>
        <p:spPr>
          <a:xfrm>
            <a:off x="3124200" y="323334"/>
            <a:ext cx="722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YOU CLICK </a:t>
            </a:r>
          </a:p>
        </p:txBody>
      </p:sp>
      <p:pic>
        <p:nvPicPr>
          <p:cNvPr id="6" name="Picture 5" descr="A blue and white logo&#10;&#10;Description automatically generated">
            <a:extLst>
              <a:ext uri="{FF2B5EF4-FFF2-40B4-BE49-F238E27FC236}">
                <a16:creationId xmlns:a16="http://schemas.microsoft.com/office/drawing/2014/main" id="{2024A972-70CF-B88E-DAAF-5E38D7F253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655" y="508000"/>
            <a:ext cx="1847945" cy="11684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99E2387-579F-E842-2BF1-B1CC17313713}"/>
              </a:ext>
            </a:extLst>
          </p:cNvPr>
          <p:cNvSpPr txBox="1"/>
          <p:nvPr/>
        </p:nvSpPr>
        <p:spPr>
          <a:xfrm>
            <a:off x="7340600" y="323334"/>
            <a:ext cx="452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SHOULD DIRECT YOU TO THIS PAGE</a:t>
            </a:r>
          </a:p>
        </p:txBody>
      </p:sp>
      <p:pic>
        <p:nvPicPr>
          <p:cNvPr id="9" name="Picture 8" descr="A screenshot of a computer">
            <a:extLst>
              <a:ext uri="{FF2B5EF4-FFF2-40B4-BE49-F238E27FC236}">
                <a16:creationId xmlns:a16="http://schemas.microsoft.com/office/drawing/2014/main" id="{463118E3-272C-6626-520B-284BDF8ED3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1" y="2327149"/>
            <a:ext cx="12002117" cy="453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511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5000">
              <a:srgbClr val="92D050"/>
            </a:gs>
            <a:gs pos="21000">
              <a:schemeClr val="bg1"/>
            </a:gs>
            <a:gs pos="28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0E8041-3FA2-E612-D25E-B79FFB720B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DC5887-4430-F45D-8B4A-04D8AAFD71CD}"/>
              </a:ext>
            </a:extLst>
          </p:cNvPr>
          <p:cNvSpPr txBox="1"/>
          <p:nvPr/>
        </p:nvSpPr>
        <p:spPr>
          <a:xfrm>
            <a:off x="3124200" y="323334"/>
            <a:ext cx="722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YOU CLICK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5A6B27-82C4-49AB-DA53-53E2C5B28619}"/>
              </a:ext>
            </a:extLst>
          </p:cNvPr>
          <p:cNvSpPr txBox="1"/>
          <p:nvPr/>
        </p:nvSpPr>
        <p:spPr>
          <a:xfrm>
            <a:off x="7340600" y="323334"/>
            <a:ext cx="452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SHOULD DIRECT YOU TO THIS PAGE</a:t>
            </a:r>
          </a:p>
        </p:txBody>
      </p:sp>
      <p:pic>
        <p:nvPicPr>
          <p:cNvPr id="4" name="Picture 3" descr="A blue shield with two lions and arrows&#10;&#10;Description automatically generated">
            <a:extLst>
              <a:ext uri="{FF2B5EF4-FFF2-40B4-BE49-F238E27FC236}">
                <a16:creationId xmlns:a16="http://schemas.microsoft.com/office/drawing/2014/main" id="{8B556CEF-C1BA-A72F-6079-9C718112F7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201" y="0"/>
            <a:ext cx="1904999" cy="1983556"/>
          </a:xfrm>
          <a:prstGeom prst="rect">
            <a:avLst/>
          </a:prstGeom>
        </p:spPr>
      </p:pic>
      <p:pic>
        <p:nvPicPr>
          <p:cNvPr id="8" name="Picture 7" descr="A person sitting on a chair with a computer&#10;&#10;Description automatically generated">
            <a:extLst>
              <a:ext uri="{FF2B5EF4-FFF2-40B4-BE49-F238E27FC236}">
                <a16:creationId xmlns:a16="http://schemas.microsoft.com/office/drawing/2014/main" id="{9AFBA6EB-96A7-5297-88BA-5B6349CAB4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06890"/>
            <a:ext cx="12077700" cy="455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802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4500">
              <a:srgbClr val="ADD97C"/>
            </a:gs>
            <a:gs pos="24000">
              <a:srgbClr val="C7E2A7"/>
            </a:gs>
            <a:gs pos="29000">
              <a:schemeClr val="accent1">
                <a:lumMod val="5000"/>
                <a:lumOff val="95000"/>
              </a:schemeClr>
            </a:gs>
            <a:gs pos="37000">
              <a:schemeClr val="bg1"/>
            </a:gs>
            <a:gs pos="30000">
              <a:srgbClr val="FFC000"/>
            </a:gs>
            <a:gs pos="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D383C00-008F-8E9E-CE6E-4713D314E8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3E2A1B-9409-89D9-CD01-02DFA6703B15}"/>
              </a:ext>
            </a:extLst>
          </p:cNvPr>
          <p:cNvSpPr txBox="1"/>
          <p:nvPr/>
        </p:nvSpPr>
        <p:spPr>
          <a:xfrm>
            <a:off x="3124200" y="323334"/>
            <a:ext cx="722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YOU CLICK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3667BE-00F2-3504-D6D0-DCB696A8EDF7}"/>
              </a:ext>
            </a:extLst>
          </p:cNvPr>
          <p:cNvSpPr txBox="1"/>
          <p:nvPr/>
        </p:nvSpPr>
        <p:spPr>
          <a:xfrm>
            <a:off x="7340600" y="323334"/>
            <a:ext cx="452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SHOULD DIRECT YOU TO THIS PAGE</a:t>
            </a:r>
          </a:p>
        </p:txBody>
      </p:sp>
      <p:pic>
        <p:nvPicPr>
          <p:cNvPr id="5" name="Picture 4" descr="A yellow and black logo&#10;&#10;Description automatically generated">
            <a:extLst>
              <a:ext uri="{FF2B5EF4-FFF2-40B4-BE49-F238E27FC236}">
                <a16:creationId xmlns:a16="http://schemas.microsoft.com/office/drawing/2014/main" id="{81E227AF-22AA-BFCC-975A-CD58224CC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848" y="242377"/>
            <a:ext cx="2120102" cy="1257401"/>
          </a:xfrm>
          <a:prstGeom prst="rect">
            <a:avLst/>
          </a:prstGeom>
        </p:spPr>
      </p:pic>
      <p:pic>
        <p:nvPicPr>
          <p:cNvPr id="9" name="Picture 8" descr="A screenshot of a website&#10;&#10;Description automatically generated">
            <a:extLst>
              <a:ext uri="{FF2B5EF4-FFF2-40B4-BE49-F238E27FC236}">
                <a16:creationId xmlns:a16="http://schemas.microsoft.com/office/drawing/2014/main" id="{3CFC52FD-8231-23CE-2FB7-6B4A736F5D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0400"/>
            <a:ext cx="12192000" cy="49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16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20000">
              <a:schemeClr val="accent1">
                <a:lumMod val="5000"/>
                <a:lumOff val="95000"/>
              </a:schemeClr>
            </a:gs>
            <a:gs pos="100000">
              <a:srgbClr val="00B05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of a football team&#10;&#10;Description automatically generated">
            <a:extLst>
              <a:ext uri="{FF2B5EF4-FFF2-40B4-BE49-F238E27FC236}">
                <a16:creationId xmlns:a16="http://schemas.microsoft.com/office/drawing/2014/main" id="{61BD2617-97CC-58E7-78F1-942C5D1C0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84400" cy="13690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B4C19A6-F9A4-C0F4-70E9-71350DFFD93C}"/>
              </a:ext>
            </a:extLst>
          </p:cNvPr>
          <p:cNvSpPr txBox="1"/>
          <p:nvPr/>
        </p:nvSpPr>
        <p:spPr>
          <a:xfrm>
            <a:off x="9309100" y="254000"/>
            <a:ext cx="288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LOGIN 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REGISTER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C09427-B03A-28E2-7A9C-9BC32A821D91}"/>
              </a:ext>
            </a:extLst>
          </p:cNvPr>
          <p:cNvSpPr txBox="1"/>
          <p:nvPr/>
        </p:nvSpPr>
        <p:spPr>
          <a:xfrm>
            <a:off x="190500" y="1714500"/>
            <a:ext cx="12153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Elevate Your Coaching Skills with the SAFA &amp; U2E D License Coaching Course!</a:t>
            </a:r>
          </a:p>
          <a:p>
            <a:endParaRPr lang="en-US" dirty="0"/>
          </a:p>
          <a:p>
            <a:r>
              <a:rPr lang="en-US" dirty="0"/>
              <a:t>Join the South African Football Association (SAFA) and U2E in empowering the next generation of football players. Become a certified coach and help young players develop skills while having fun!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394275A-7F7C-1FE0-AECA-49F7C9FB7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1017" y="2718198"/>
            <a:ext cx="157286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en-US" b="1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Enroll Now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Learn More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19014B-31BB-968C-21F3-7F750B55E21C}"/>
              </a:ext>
            </a:extLst>
          </p:cNvPr>
          <p:cNvSpPr txBox="1"/>
          <p:nvPr/>
        </p:nvSpPr>
        <p:spPr>
          <a:xfrm>
            <a:off x="0" y="3814230"/>
            <a:ext cx="12192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About the D License Coaching Course</a:t>
            </a:r>
          </a:p>
          <a:p>
            <a:r>
              <a:rPr lang="en-US" b="1" dirty="0">
                <a:solidFill>
                  <a:srgbClr val="FFC000"/>
                </a:solidFill>
              </a:rPr>
              <a:t>Course Overview</a:t>
            </a:r>
            <a:r>
              <a:rPr lang="en-US" dirty="0">
                <a:solidFill>
                  <a:srgbClr val="FFC000"/>
                </a:solidFill>
              </a:rPr>
              <a:t>:</a:t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i="1" dirty="0">
                <a:solidFill>
                  <a:srgbClr val="FFC000"/>
                </a:solidFill>
              </a:rPr>
              <a:t>"The SAFA &amp; U2E D License Coaching Course is a comprehensive program designed to train coaches who will inspire and develop young football players aged 6-12. Whether you're new to coaching or looking to expand your knowledge, this course provides all the essential tools to help you guide kids in a safe, engaging, and fun environment."</a:t>
            </a:r>
            <a:endParaRPr lang="en-US" dirty="0">
              <a:solidFill>
                <a:srgbClr val="FFC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C000"/>
                </a:solidFill>
              </a:rPr>
              <a:t>Course Duration</a:t>
            </a:r>
            <a:r>
              <a:rPr lang="en-US" dirty="0">
                <a:solidFill>
                  <a:srgbClr val="FFC000"/>
                </a:solidFill>
              </a:rPr>
              <a:t>: 80 hours (split across two phases, 5 days in-person training + 6 weeks of distance learning)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C000"/>
                </a:solidFill>
              </a:rPr>
              <a:t>Target Audience</a:t>
            </a:r>
            <a:r>
              <a:rPr lang="en-US" dirty="0">
                <a:solidFill>
                  <a:srgbClr val="FFC000"/>
                </a:solidFill>
              </a:rPr>
              <a:t>: Aspiring football coaches, teachers, and community leaders.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C000"/>
                </a:solidFill>
              </a:rPr>
              <a:t>Certification</a:t>
            </a:r>
            <a:r>
              <a:rPr lang="en-US" dirty="0">
                <a:solidFill>
                  <a:srgbClr val="FFC000"/>
                </a:solidFill>
              </a:rPr>
              <a:t>: Successful completion of the course awards a recognized SAFA D License, enabling coaches to work with youth players at grassroots levels</a:t>
            </a:r>
            <a:r>
              <a:rPr lang="en-US" sz="1400" dirty="0">
                <a:solidFill>
                  <a:srgbClr val="FFC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8143618"/>
      </p:ext>
    </p:extLst>
  </p:cSld>
  <p:clrMapOvr>
    <a:masterClrMapping/>
  </p:clrMapOvr>
</p:sld>
</file>

<file path=ppt/theme/theme1.xml><?xml version="1.0" encoding="utf-8"?>
<a:theme xmlns:a="http://schemas.openxmlformats.org/drawingml/2006/main" name="Poise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629E7"/>
      </a:accent1>
      <a:accent2>
        <a:srgbClr val="592FD9"/>
      </a:accent2>
      <a:accent3>
        <a:srgbClr val="294AE7"/>
      </a:accent3>
      <a:accent4>
        <a:srgbClr val="1787D5"/>
      </a:accent4>
      <a:accent5>
        <a:srgbClr val="22BFBE"/>
      </a:accent5>
      <a:accent6>
        <a:srgbClr val="16C67B"/>
      </a:accent6>
      <a:hlink>
        <a:srgbClr val="3897A9"/>
      </a:hlink>
      <a:folHlink>
        <a:srgbClr val="7F7F7F"/>
      </a:folHlink>
    </a:clrScheme>
    <a:fontScheme name="Goudy Univers">
      <a:majorFont>
        <a:latin typeface="Goudy Old Style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iseVTI" id="{9843863B-6720-4231-BFE7-E604B355382A}" vid="{6C5B2780-C73E-445D-98DA-9D2BCD7897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219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Bauhaus 93</vt:lpstr>
      <vt:lpstr>Goudy Old Style</vt:lpstr>
      <vt:lpstr>Univers Light</vt:lpstr>
      <vt:lpstr>PoiseVTI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Bongani Mpanza</dc:creator>
  <cp:lastModifiedBy>Bongani Mpanza</cp:lastModifiedBy>
  <cp:revision>2</cp:revision>
  <dcterms:created xsi:type="dcterms:W3CDTF">2024-11-13T16:53:55Z</dcterms:created>
  <dcterms:modified xsi:type="dcterms:W3CDTF">2024-11-13T19:08:45Z</dcterms:modified>
</cp:coreProperties>
</file>